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s/slide49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48.xml" ContentType="application/vnd.openxmlformats-officedocument.presentationml.slide+xml"/>
  <Override PartName="/ppt/slides/slide10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67" r:id="rId1"/>
  </p:sldMasterIdLst>
  <p:notesMasterIdLst>
    <p:notesMasterId r:id="rId66"/>
  </p:notesMasterIdLst>
  <p:handoutMasterIdLst>
    <p:handoutMasterId r:id="rId67"/>
  </p:handoutMasterIdLst>
  <p:sldIdLst>
    <p:sldId id="264" r:id="rId2"/>
    <p:sldId id="280" r:id="rId3"/>
    <p:sldId id="281" r:id="rId4"/>
    <p:sldId id="282" r:id="rId5"/>
    <p:sldId id="283" r:id="rId6"/>
    <p:sldId id="284" r:id="rId7"/>
    <p:sldId id="329" r:id="rId8"/>
    <p:sldId id="285" r:id="rId9"/>
    <p:sldId id="286" r:id="rId10"/>
    <p:sldId id="287" r:id="rId11"/>
    <p:sldId id="330" r:id="rId12"/>
    <p:sldId id="288" r:id="rId13"/>
    <p:sldId id="324" r:id="rId14"/>
    <p:sldId id="289" r:id="rId15"/>
    <p:sldId id="290" r:id="rId16"/>
    <p:sldId id="323" r:id="rId17"/>
    <p:sldId id="291" r:id="rId18"/>
    <p:sldId id="331" r:id="rId19"/>
    <p:sldId id="292" r:id="rId20"/>
    <p:sldId id="293" r:id="rId21"/>
    <p:sldId id="332" r:id="rId22"/>
    <p:sldId id="294" r:id="rId23"/>
    <p:sldId id="295" r:id="rId24"/>
    <p:sldId id="296" r:id="rId25"/>
    <p:sldId id="297" r:id="rId26"/>
    <p:sldId id="298" r:id="rId27"/>
    <p:sldId id="299" r:id="rId28"/>
    <p:sldId id="325" r:id="rId29"/>
    <p:sldId id="300" r:id="rId30"/>
    <p:sldId id="301" r:id="rId31"/>
    <p:sldId id="341" r:id="rId32"/>
    <p:sldId id="333" r:id="rId33"/>
    <p:sldId id="302" r:id="rId34"/>
    <p:sldId id="303" r:id="rId35"/>
    <p:sldId id="304" r:id="rId36"/>
    <p:sldId id="305" r:id="rId37"/>
    <p:sldId id="326" r:id="rId38"/>
    <p:sldId id="306" r:id="rId39"/>
    <p:sldId id="307" r:id="rId40"/>
    <p:sldId id="308" r:id="rId41"/>
    <p:sldId id="334" r:id="rId42"/>
    <p:sldId id="309" r:id="rId43"/>
    <p:sldId id="335" r:id="rId44"/>
    <p:sldId id="310" r:id="rId45"/>
    <p:sldId id="336" r:id="rId46"/>
    <p:sldId id="311" r:id="rId47"/>
    <p:sldId id="337" r:id="rId48"/>
    <p:sldId id="312" r:id="rId49"/>
    <p:sldId id="338" r:id="rId50"/>
    <p:sldId id="327" r:id="rId51"/>
    <p:sldId id="313" r:id="rId52"/>
    <p:sldId id="314" r:id="rId53"/>
    <p:sldId id="315" r:id="rId54"/>
    <p:sldId id="339" r:id="rId55"/>
    <p:sldId id="316" r:id="rId56"/>
    <p:sldId id="340" r:id="rId57"/>
    <p:sldId id="317" r:id="rId58"/>
    <p:sldId id="318" r:id="rId59"/>
    <p:sldId id="319" r:id="rId60"/>
    <p:sldId id="320" r:id="rId61"/>
    <p:sldId id="321" r:id="rId62"/>
    <p:sldId id="328" r:id="rId63"/>
    <p:sldId id="322" r:id="rId64"/>
    <p:sldId id="267" r:id="rId6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utive Mono" panose="020B0604020202020204" charset="0"/>
      <p:regular r:id="rId72"/>
    </p:embeddedFont>
    <p:embeddedFont>
      <p:font typeface="Open Sans" panose="020B0606030504020204" pitchFamily="34" charset="0"/>
      <p:regular r:id="rId73"/>
      <p:bold r:id="rId74"/>
      <p:italic r:id="rId75"/>
      <p:boldItalic r:id="rId76"/>
    </p:embeddedFont>
    <p:embeddedFont>
      <p:font typeface="Open Sans SemiBold" panose="020B0706030804020204" pitchFamily="34" charset="0"/>
      <p:bold r:id="rId77"/>
      <p:boldItalic r:id="rId7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9E"/>
    <a:srgbClr val="45545F"/>
    <a:srgbClr val="004D71"/>
    <a:srgbClr val="B1B7BC"/>
    <a:srgbClr val="1B3764"/>
    <a:srgbClr val="0090B9"/>
    <a:srgbClr val="ED1C24"/>
    <a:srgbClr val="F5A81C"/>
    <a:srgbClr val="01A1DD"/>
    <a:srgbClr val="CFD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6374" autoAdjust="0"/>
  </p:normalViewPr>
  <p:slideViewPr>
    <p:cSldViewPr snapToGrid="0">
      <p:cViewPr varScale="1">
        <p:scale>
          <a:sx n="151" d="100"/>
          <a:sy n="151" d="100"/>
        </p:scale>
        <p:origin x="588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4" Type="http://schemas.openxmlformats.org/officeDocument/2006/relationships/customXml" Target="../customXml/item2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viewProps" Target="viewProps.xml"/><Relationship Id="rId85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E85D-3A3F-7B46-A18E-DF160D9D2CC7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A35F-9E58-5D40-92C1-D8C763100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C3F268-D399-CD41-93EB-BC0DC0B74C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23764"/>
            <a:ext cx="9162288" cy="71049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Course/Lesson outline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E793E8-1E1B-7342-97FF-3EBEB6CE2F97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6A4ED92-FF5D-D14E-9468-3074E2795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10937EE-1C4A-CD4A-8D8B-58C621995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2990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B6C7ED59-72C2-324E-AEEB-8DFC1F5573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25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33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804EA5-17AD-354B-90BB-56A1A9BB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3384616"/>
            <a:ext cx="9143999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4C09B-F43A-F747-800F-F1DE1DE87130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DC713EE-FFB3-8147-9995-551A638CB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72390-70FA-EF46-BC95-2AB6BD804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EA95763B-85F6-9048-B507-4FD23026F6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0FFAE2-1926-424D-9409-EA1F521618BE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31B16-7F80-4E40-A64A-D400F2BE5B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56114" y="1288868"/>
            <a:ext cx="3829752" cy="20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69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B532A39-38A8-2A46-94DF-A7FED7B65D5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E0E152-89EE-D041-8208-22B1448FC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E765CB9-1B51-9D48-955D-6843AA1B95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41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976531"/>
            <a:ext cx="8460150" cy="3394472"/>
          </a:xfrm>
        </p:spPr>
        <p:txBody>
          <a:bodyPr/>
          <a:lstStyle>
            <a:lvl1pPr>
              <a:spcAft>
                <a:spcPts val="1800"/>
              </a:spcAft>
              <a:buFont typeface="+mj-lt"/>
              <a:buAutoNum type="arabicPeriod"/>
              <a:defRPr sz="1800">
                <a:solidFill>
                  <a:srgbClr val="45545F"/>
                </a:solidFill>
              </a:defRPr>
            </a:lvl1pPr>
            <a:lvl2pPr marL="600075" indent="-257175">
              <a:buFont typeface="+mj-lt"/>
              <a:buAutoNum type="arabicPeriod"/>
              <a:defRPr/>
            </a:lvl2pPr>
            <a:lvl3pPr marL="942975" indent="-257175">
              <a:buFont typeface="+mj-lt"/>
              <a:buAutoNum type="arabicPeriod"/>
              <a:defRPr/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4E754-7F02-4770-8121-961E43A23B05}"/>
              </a:ext>
            </a:extLst>
          </p:cNvPr>
          <p:cNvSpPr txBox="1"/>
          <p:nvPr userDrawn="1"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Reflective Questions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600C4-2AD2-7847-84E5-43FA5600D6B7}"/>
              </a:ext>
            </a:extLst>
          </p:cNvPr>
          <p:cNvSpPr txBox="1">
            <a:spLocks/>
          </p:cNvSpPr>
          <p:nvPr/>
        </p:nvSpPr>
        <p:spPr>
          <a:xfrm>
            <a:off x="-402655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5CC41E3-297F-AB42-B4CD-9E84AFB27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9EDA33E4-71A4-D841-BB71-AA1209C4C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70059-50E2-B24D-9AA3-145112C8E8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7759" y="3743863"/>
            <a:ext cx="2696240" cy="14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67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124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80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D94452-C962-A343-85AC-E3B487469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26F9D-6293-B945-9CB4-7274CE8670A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953D7D55-FF4B-144A-9A47-F9B21A50C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41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52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80597"/>
            <a:ext cx="7797800" cy="615462"/>
          </a:xfrm>
        </p:spPr>
        <p:txBody>
          <a:bodyPr anchor="ctr" anchorCtr="0">
            <a:noAutofit/>
          </a:bodyPr>
          <a:lstStyle>
            <a:lvl1pPr algn="l">
              <a:defRPr sz="2400"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7"/>
            <a:ext cx="5111750" cy="3518297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1949C1-B925-B544-AA5E-2B852777C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77139-E7E4-3D4D-86BD-7F66AB95747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40D7BB1-77D8-B148-9C19-407AE5F2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084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43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D1568E5-94C1-AF4C-A4BA-19730F02292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D95E9CC-440B-FB49-9F80-F9E9877D3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C6F783-9286-1544-850A-F82A0510B4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7"/>
            <a:ext cx="8460152" cy="3567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BB89A167-2C0A-E142-A4E6-098E36FF4B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62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B01C9F3-3BDB-EE4F-8A30-9A2C41287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FBB5713-2AA6-6A44-B019-28FDF5A1CE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863308DA-D7BC-384E-821F-8A3A2D1C8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86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908539"/>
            <a:ext cx="2057400" cy="3686084"/>
          </a:xfrm>
        </p:spPr>
        <p:txBody>
          <a:bodyPr vert="eaVert"/>
          <a:lstStyle>
            <a:lvl1pPr>
              <a:defRPr b="1">
                <a:solidFill>
                  <a:srgbClr val="45545F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539"/>
            <a:ext cx="6019800" cy="3686084"/>
          </a:xfrm>
        </p:spPr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3BDB5AB-F661-7543-882F-AF797D8A2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B1C3BD-5CFC-B54B-B06A-247C2168BA5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8730890-2F38-5A47-B746-C8A5D1CBF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36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90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51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C9C1D8-EBAB-9044-B613-CB1F1A3C1F3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38442" y="3143794"/>
            <a:ext cx="2205558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665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7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373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35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516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62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3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7C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4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2B283-1721-A54D-A0F1-D2BEA493074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288" y="4443006"/>
            <a:ext cx="9180576" cy="384048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solidFill>
                  <a:srgbClr val="ED1C24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FBE5EB6-65FE-0E48-9452-A19FC7E53C3D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9B5762-231E-5D48-BE77-49FAD4EC5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834EAB-3654-8444-AD99-93CDAC63F3F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3322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4944337A-3BE7-674E-B293-3D2844FE50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69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937C02-723F-7449-9D91-D10D98479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7115EB-6EB9-AD43-BF51-6238C42B69E2}"/>
              </a:ext>
            </a:extLst>
          </p:cNvPr>
          <p:cNvSpPr txBox="1">
            <a:spLocks/>
          </p:cNvSpPr>
          <p:nvPr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D0C0EF-7038-634B-8024-2C277C80B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ACD82ED-3ACE-6B4E-AED2-34697AE09C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589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356AF006-7545-FE4E-BA37-FA9657065F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5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7054516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186BA-5094-1448-BB57-AB5B0FEA3A02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DCA484-9C40-334C-AD13-25B14530D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C8B6186-7A8B-DC46-9466-DB72DE79C1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4"/>
            <a:ext cx="8460152" cy="2956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A660B38B-C7D9-D944-83F2-8500759A1B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8" name="Picture 100" descr="book">
            <a:extLst>
              <a:ext uri="{FF2B5EF4-FFF2-40B4-BE49-F238E27FC236}">
                <a16:creationId xmlns:a16="http://schemas.microsoft.com/office/drawing/2014/main" id="{7659040C-5D30-DA49-B1E6-5E966016CC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046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4E5AC-2C37-054D-B16D-0D8582A5ED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5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6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75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E79872-6410-E14A-8678-93C3DB88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3384616"/>
            <a:ext cx="8001000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8AF2C-F141-0F46-BA28-178577A16F7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BA17A01-17DB-2540-9CD7-DEA1D2C7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141D98-3766-574F-B382-B3B62F9F0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8" name="Picture 17" descr="CompTIA_logo.wmf">
            <a:extLst>
              <a:ext uri="{FF2B5EF4-FFF2-40B4-BE49-F238E27FC236}">
                <a16:creationId xmlns:a16="http://schemas.microsoft.com/office/drawing/2014/main" id="{1E5018EB-5EA6-DB41-BB6E-BDD87D776F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BDA0A4-50B6-2647-8936-3D1D66E5E7A5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9D3A7-ED76-3242-8569-1F8CBACDFB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78606" y="1406242"/>
            <a:ext cx="3186788" cy="198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16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183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  <p:sldLayoutId id="2147483885" r:id="rId18"/>
    <p:sldLayoutId id="2147483886" r:id="rId19"/>
    <p:sldLayoutId id="2147483887" r:id="rId20"/>
    <p:sldLayoutId id="2147483888" r:id="rId21"/>
    <p:sldLayoutId id="2147483889" r:id="rId22"/>
    <p:sldLayoutId id="2147483890" r:id="rId23"/>
    <p:sldLayoutId id="2147483891" r:id="rId24"/>
    <p:sldLayoutId id="2147483892" r:id="rId25"/>
    <p:sldLayoutId id="2147483893" r:id="rId26"/>
    <p:sldLayoutId id="2147483894" r:id="rId27"/>
    <p:sldLayoutId id="2147483895" r:id="rId28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lang="en-US" sz="2400" b="1" kern="1200" dirty="0">
          <a:solidFill>
            <a:srgbClr val="ED1C24"/>
          </a:solidFill>
          <a:latin typeface="+mn-lt"/>
          <a:ea typeface="+mj-ea"/>
          <a:cs typeface="Open Sans SemiBold" panose="020B0706030804020204" pitchFamily="34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800" kern="1200">
          <a:solidFill>
            <a:srgbClr val="45545F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600" kern="1200">
          <a:solidFill>
            <a:srgbClr val="45545F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400" kern="1200">
          <a:solidFill>
            <a:srgbClr val="45545F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56E6-6417-3447-82E5-6D8AA1C7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Users and Groups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11B57-A0FD-F14B-98F1-108B2967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7B3F2-41E7-A94B-B976-C957B5D73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Assume Superuser Privileges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Create, Modify, and Delete Users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Create, Modify, and Delete Groups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Query Users and Groups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Configure Account Profiles</a:t>
            </a:r>
          </a:p>
        </p:txBody>
      </p:sp>
    </p:spTree>
    <p:extLst>
      <p:ext uri="{BB962C8B-B14F-4D97-AF65-F5344CB8AC3E}">
        <p14:creationId xmlns:p14="http://schemas.microsoft.com/office/powerpoint/2010/main" val="1378473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C1928-DCD6-41C1-B82B-F273E3A6C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visudo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1028B-E191-4EBA-B892-1C84A5B73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E6E12-A58D-405A-A357-7C4117CFA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Don't edit </a:t>
            </a:r>
            <a:r>
              <a:rPr lang="en-US" dirty="0">
                <a:latin typeface="Cutive Mono" panose="020B0604020202020204" charset="0"/>
              </a:rPr>
              <a:t>/etc/sudoers</a:t>
            </a:r>
            <a:r>
              <a:rPr lang="en-US" dirty="0"/>
              <a:t> with a normal text editor.</a:t>
            </a:r>
          </a:p>
          <a:p>
            <a:pPr lvl="1"/>
            <a:r>
              <a:rPr lang="en-US" dirty="0"/>
              <a:t>Mistakes can render server inoperable.</a:t>
            </a:r>
          </a:p>
          <a:p>
            <a:r>
              <a:rPr lang="en-US" dirty="0">
                <a:latin typeface="Cutive Mono" panose="020B0604020202020204" charset="0"/>
              </a:rPr>
              <a:t>visudo</a:t>
            </a:r>
            <a:r>
              <a:rPr lang="en-US" dirty="0"/>
              <a:t> command verifies syntax before committing changes.</a:t>
            </a:r>
          </a:p>
          <a:p>
            <a:pPr lvl="1"/>
            <a:r>
              <a:rPr lang="en-US" dirty="0"/>
              <a:t>Can correct mistakes before they become official.</a:t>
            </a:r>
          </a:p>
        </p:txBody>
      </p:sp>
    </p:spTree>
    <p:extLst>
      <p:ext uri="{BB962C8B-B14F-4D97-AF65-F5344CB8AC3E}">
        <p14:creationId xmlns:p14="http://schemas.microsoft.com/office/powerpoint/2010/main" val="3971419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E27600-3913-4BA5-B5A8-4258016D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visudo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C5A08-8493-4785-9E62-326407AFB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0AE8D-FDB8-40BF-A19D-FD175299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43" y="822435"/>
            <a:ext cx="6695315" cy="36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20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FC85-A0E8-4532-BCBB-2D25D4F34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wheel</a:t>
            </a:r>
            <a:r>
              <a:rPr lang="en-US" dirty="0"/>
              <a:t> Group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07309-4CDB-4BEA-B4B8-C78E8C81F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3ECC6-5FC0-4A72-B703-E14303737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distros disable root altogether.</a:t>
            </a:r>
          </a:p>
          <a:p>
            <a:r>
              <a:rPr lang="en-US" dirty="0"/>
              <a:t>Enable admin privileges by membership to </a:t>
            </a:r>
            <a:r>
              <a:rPr lang="en-US" dirty="0">
                <a:latin typeface="Cutive Mono" panose="020B0604020202020204" charset="0"/>
              </a:rPr>
              <a:t>wheel</a:t>
            </a:r>
            <a:r>
              <a:rPr lang="en-US" dirty="0"/>
              <a:t> group.</a:t>
            </a:r>
          </a:p>
          <a:p>
            <a:pPr lvl="1"/>
            <a:r>
              <a:rPr lang="en-US" dirty="0"/>
              <a:t>Less potential for damaging system.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visudo</a:t>
            </a:r>
            <a:r>
              <a:rPr lang="en-US" dirty="0"/>
              <a:t> to edit </a:t>
            </a:r>
            <a:r>
              <a:rPr lang="en-US" dirty="0">
                <a:latin typeface="Cutive Mono" panose="020B0604020202020204" charset="0"/>
              </a:rPr>
              <a:t>wheel</a:t>
            </a:r>
            <a:r>
              <a:rPr lang="en-US" dirty="0"/>
              <a:t> group's privileges.</a:t>
            </a:r>
          </a:p>
          <a:p>
            <a:r>
              <a:rPr lang="en-US" dirty="0"/>
              <a:t>Add users to </a:t>
            </a:r>
            <a:r>
              <a:rPr lang="en-US" dirty="0">
                <a:latin typeface="Cutive Mono" panose="020B0604020202020204" charset="0"/>
              </a:rPr>
              <a:t>wheel</a:t>
            </a:r>
            <a:r>
              <a:rPr lang="en-US" dirty="0"/>
              <a:t> group to give them privileges.</a:t>
            </a:r>
          </a:p>
          <a:p>
            <a:r>
              <a:rPr lang="en-US" dirty="0"/>
              <a:t>Be cautious about </a:t>
            </a:r>
            <a:r>
              <a:rPr lang="en-US" dirty="0">
                <a:latin typeface="Cutive Mono" panose="020B0604020202020204" charset="0"/>
              </a:rPr>
              <a:t>wheel</a:t>
            </a:r>
            <a:r>
              <a:rPr lang="en-US" dirty="0"/>
              <a:t> group membership.</a:t>
            </a:r>
          </a:p>
        </p:txBody>
      </p:sp>
    </p:spTree>
    <p:extLst>
      <p:ext uri="{BB962C8B-B14F-4D97-AF65-F5344CB8AC3E}">
        <p14:creationId xmlns:p14="http://schemas.microsoft.com/office/powerpoint/2010/main" val="120829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0616DC-5B8E-4207-AC3D-313808AA52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Superuser Privileges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63D7E4-306F-4498-84BD-166F8D4FD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41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0B07E-D6C9-410A-B0FD-0C18CCEA7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You've been told about the dangers of using root account.</a:t>
            </a:r>
          </a:p>
          <a:p>
            <a:r>
              <a:rPr lang="en-US" dirty="0"/>
              <a:t>Users should have no more access than needed.</a:t>
            </a:r>
          </a:p>
          <a:p>
            <a:r>
              <a:rPr lang="en-US" dirty="0"/>
              <a:t>Develetech policy states admin access should be carefully controlled.</a:t>
            </a:r>
          </a:p>
          <a:p>
            <a:pPr lvl="1"/>
            <a:r>
              <a:rPr lang="en-US" dirty="0"/>
              <a:t>You need to identify how to satisfy this requirement.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E6338-C365-4D5D-B88F-76B5BE6C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Assuming Superuser Privileges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BDB577-7A7A-4DCB-BE07-B7EE83C7B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376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6E1CEC-A1A2-4AED-A1F0-556E6F27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useradd</a:t>
            </a:r>
            <a:r>
              <a:rPr lang="en-US" dirty="0"/>
              <a:t>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E7C77-EAF7-4A3C-8792-49B612EA8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6D75E0-5E25-4F68-9E31-91200B6D7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user accounts and configures user settings.</a:t>
            </a:r>
          </a:p>
          <a:p>
            <a:pPr lvl="1"/>
            <a:r>
              <a:rPr lang="en-US" dirty="0"/>
              <a:t>Creates account in </a:t>
            </a:r>
            <a:r>
              <a:rPr lang="en-US" dirty="0">
                <a:latin typeface="Cutive Mono" panose="020B0604020202020204" charset="0"/>
              </a:rPr>
              <a:t>/etc/passwd</a:t>
            </a:r>
            <a:r>
              <a:rPr lang="en-US" dirty="0"/>
              <a:t> file.</a:t>
            </a:r>
          </a:p>
          <a:p>
            <a:pPr lvl="1"/>
            <a:r>
              <a:rPr lang="en-US" dirty="0"/>
              <a:t>References </a:t>
            </a:r>
            <a:r>
              <a:rPr lang="en-US" dirty="0">
                <a:latin typeface="Cutive Mono" panose="020B0604020202020204" charset="0"/>
              </a:rPr>
              <a:t>/etc/login.defs</a:t>
            </a:r>
            <a:r>
              <a:rPr lang="en-US" dirty="0"/>
              <a:t> for configs.</a:t>
            </a:r>
            <a:endParaRPr lang="en-US" dirty="0">
              <a:latin typeface="Cutive Mono" panose="020B0604020202020204" charset="0"/>
            </a:endParaRPr>
          </a:p>
          <a:p>
            <a:pPr lvl="1"/>
            <a:r>
              <a:rPr lang="en-US" dirty="0"/>
              <a:t>Creates user's home directory in </a:t>
            </a:r>
            <a:r>
              <a:rPr lang="en-US" dirty="0">
                <a:latin typeface="Cutive Mono" panose="020B0604020202020204" charset="0"/>
              </a:rPr>
              <a:t>/home/&lt;account name&gt;</a:t>
            </a:r>
          </a:p>
          <a:p>
            <a:pPr lvl="1"/>
            <a:r>
              <a:rPr lang="en-US" dirty="0"/>
              <a:t>Populates home directory from files in </a:t>
            </a:r>
            <a:r>
              <a:rPr lang="en-US" dirty="0">
                <a:latin typeface="Cutive Mono" panose="020B0604020202020204" charset="0"/>
              </a:rPr>
              <a:t>/etc/skel</a:t>
            </a:r>
          </a:p>
          <a:p>
            <a:r>
              <a:rPr lang="en-US" dirty="0"/>
              <a:t>No password set by default.</a:t>
            </a:r>
          </a:p>
          <a:p>
            <a:pPr lvl="1"/>
            <a:r>
              <a:rPr lang="en-US" dirty="0"/>
              <a:t>Will exist, but not usable.</a:t>
            </a:r>
          </a:p>
        </p:txBody>
      </p:sp>
    </p:spTree>
    <p:extLst>
      <p:ext uri="{BB962C8B-B14F-4D97-AF65-F5344CB8AC3E}">
        <p14:creationId xmlns:p14="http://schemas.microsoft.com/office/powerpoint/2010/main" val="1194983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5F822C-5811-4C6E-8BED-B0F673EB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</a:rPr>
              <a:t>useradd</a:t>
            </a:r>
            <a:r>
              <a:rPr lang="en-US" dirty="0"/>
              <a:t> Command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429A3A-9D9F-4126-BEA1-70CE3870C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Group 23">
            <a:extLst>
              <a:ext uri="{FF2B5EF4-FFF2-40B4-BE49-F238E27FC236}">
                <a16:creationId xmlns:a16="http://schemas.microsoft.com/office/drawing/2014/main" id="{F782219B-9E8A-4318-80C6-CF5A30E46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138490"/>
              </p:ext>
            </p:extLst>
          </p:nvPr>
        </p:nvGraphicFramePr>
        <p:xfrm>
          <a:off x="950209" y="1428750"/>
          <a:ext cx="7239001" cy="2286000"/>
        </p:xfrm>
        <a:graphic>
          <a:graphicData uri="http://schemas.openxmlformats.org/drawingml/2006/table">
            <a:tbl>
              <a:tblPr/>
              <a:tblGrid>
                <a:gridCol w="125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2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2894">
                  <a:extLst>
                    <a:ext uri="{9D8B030D-6E8A-4147-A177-3AD203B41FA5}">
                      <a16:colId xmlns:a16="http://schemas.microsoft.com/office/drawing/2014/main" val="2445272468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Example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-c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Sets comment field.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useradd -c "User One" user1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Sets account expiration date.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useradd -e 2019/12/31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Sets user's default shell.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useradd -s /bin/ksh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View default config for new users.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useradd -D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908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7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DD6F3-CE98-4D67-990C-3A41B8D13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passwd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349E5F-1340-495E-AF57-DE87607F5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07ADB-935D-4709-BEBE-0385BF83C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by root to set/reset user's password.</a:t>
            </a:r>
          </a:p>
          <a:p>
            <a:r>
              <a:rPr lang="en-US" dirty="0"/>
              <a:t>User can reset own password with command.</a:t>
            </a:r>
          </a:p>
          <a:p>
            <a:r>
              <a:rPr lang="en-US" dirty="0"/>
              <a:t>Also used after </a:t>
            </a:r>
            <a:r>
              <a:rPr lang="en-US" dirty="0">
                <a:latin typeface="Cutive Mono" panose="020B0604020202020204" charset="0"/>
              </a:rPr>
              <a:t>useradd</a:t>
            </a:r>
            <a:r>
              <a:rPr lang="en-US" dirty="0"/>
              <a:t> to set initial password.</a:t>
            </a:r>
          </a:p>
        </p:txBody>
      </p:sp>
    </p:spTree>
    <p:extLst>
      <p:ext uri="{BB962C8B-B14F-4D97-AF65-F5344CB8AC3E}">
        <p14:creationId xmlns:p14="http://schemas.microsoft.com/office/powerpoint/2010/main" val="3202036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222E57-1A78-40EF-95AC-461543361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passwd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3E15C-21BB-441E-BCD0-0889C0915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9E32C-407E-4F5C-859F-D143C3B6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127" y="1081355"/>
            <a:ext cx="6893747" cy="333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22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2BFE2-2DFF-4015-BF66-EC01B917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/etc/passwd</a:t>
            </a:r>
            <a:r>
              <a:rPr lang="en-US" dirty="0"/>
              <a:t>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20A867-AC07-484C-8A94-F10A9DB98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6650C-7D57-4384-826D-736D5C92E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Stores account info.</a:t>
            </a:r>
          </a:p>
          <a:p>
            <a:r>
              <a:rPr lang="en-US" dirty="0"/>
              <a:t>All accounts found here.</a:t>
            </a:r>
          </a:p>
          <a:p>
            <a:r>
              <a:rPr lang="en-US" dirty="0"/>
              <a:t>Contains 7 fields separated by colons.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7D375D82-1B74-404F-800E-EF0D8ED17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023149"/>
              </p:ext>
            </p:extLst>
          </p:nvPr>
        </p:nvGraphicFramePr>
        <p:xfrm>
          <a:off x="950210" y="2210602"/>
          <a:ext cx="7239000" cy="2225040"/>
        </p:xfrm>
        <a:graphic>
          <a:graphicData uri="http://schemas.openxmlformats.org/drawingml/2006/table">
            <a:tbl>
              <a:tblPr/>
              <a:tblGrid>
                <a:gridCol w="213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Field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Content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User 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Name user logs into system with.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Password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Password assigned to user (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x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means stored elsewhere).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User 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Unique number representing user.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Group 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Unique number of user's primary group.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4445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Comment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User's full name (usually).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4505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Home directory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Path to user's home directory.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6110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Login shell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Path to shell launched when user logs in.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976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163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D3AF04-BA4D-4A8B-B43D-CD28E663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Accounts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DC8B40-5E75-4A7D-A9ED-3761D6F3F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 object that represents a person's identity to the operating system and is used to perform certain tasks.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171C3-5B8E-486D-8D3A-825C9B1FE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1140C-FFF4-4ED3-9725-9F642BB4F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info includes group memberships.</a:t>
            </a:r>
          </a:p>
          <a:p>
            <a:r>
              <a:rPr lang="en-US" dirty="0"/>
              <a:t>Individuals should have their own unique accounts.</a:t>
            </a:r>
          </a:p>
          <a:p>
            <a:r>
              <a:rPr lang="en-US" dirty="0"/>
              <a:t>Admins use accounts to control access.</a:t>
            </a:r>
          </a:p>
          <a:p>
            <a:r>
              <a:rPr lang="en-US" dirty="0"/>
              <a:t>System references accounts by UID.</a:t>
            </a:r>
          </a:p>
          <a:p>
            <a:r>
              <a:rPr lang="en-US" dirty="0"/>
              <a:t>Accounts have several attributes.</a:t>
            </a:r>
          </a:p>
        </p:txBody>
      </p:sp>
    </p:spTree>
    <p:extLst>
      <p:ext uri="{BB962C8B-B14F-4D97-AF65-F5344CB8AC3E}">
        <p14:creationId xmlns:p14="http://schemas.microsoft.com/office/powerpoint/2010/main" val="1793049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287A-43A3-4804-BCE3-CFE5C3A7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/etc/shadow</a:t>
            </a:r>
            <a:r>
              <a:rPr lang="en-US" dirty="0"/>
              <a:t> File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DFBCC-8CD1-4CE2-A2C2-C37C7AE15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2DD0B-56D0-481A-90CF-132BECB12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</a:rPr>
              <a:t>/etc/passwd</a:t>
            </a:r>
            <a:r>
              <a:rPr lang="en-US" dirty="0"/>
              <a:t> used to store hashed version of passwords.</a:t>
            </a:r>
          </a:p>
          <a:p>
            <a:pPr lvl="1"/>
            <a:r>
              <a:rPr lang="en-US" dirty="0"/>
              <a:t>Any user could see any other user's hash.</a:t>
            </a:r>
          </a:p>
          <a:p>
            <a:pPr lvl="1"/>
            <a:r>
              <a:rPr lang="en-US" dirty="0"/>
              <a:t>Passwords more easily cracked.</a:t>
            </a:r>
          </a:p>
          <a:p>
            <a:r>
              <a:rPr lang="en-US" dirty="0">
                <a:latin typeface="Cutive Mono" panose="020B0604020202020204" charset="0"/>
              </a:rPr>
              <a:t>/etc/shadow</a:t>
            </a:r>
            <a:r>
              <a:rPr lang="en-US" dirty="0"/>
              <a:t> is modern file location of hashed passwords.</a:t>
            </a:r>
          </a:p>
          <a:p>
            <a:pPr lvl="1"/>
            <a:r>
              <a:rPr lang="en-US" dirty="0"/>
              <a:t>Only root has access.</a:t>
            </a:r>
          </a:p>
          <a:p>
            <a:pPr lvl="1"/>
            <a:r>
              <a:rPr lang="en-US" dirty="0"/>
              <a:t>Includes addition info like password requirements and expiration info.</a:t>
            </a:r>
          </a:p>
        </p:txBody>
      </p:sp>
    </p:spTree>
    <p:extLst>
      <p:ext uri="{BB962C8B-B14F-4D97-AF65-F5344CB8AC3E}">
        <p14:creationId xmlns:p14="http://schemas.microsoft.com/office/powerpoint/2010/main" val="2539065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AEBD15-7616-4751-A1D2-71129AA5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/etc/shadow</a:t>
            </a:r>
            <a:r>
              <a:rPr lang="en-US" dirty="0"/>
              <a:t> File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438F5-A853-469E-8B4D-D776E6C1A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D8D506-0E5F-4BAB-866C-7619AED12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75" y="688947"/>
            <a:ext cx="6820251" cy="376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19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0FAC4-4FF7-4EDB-B158-E5B4AED82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user accounts is a responsibility for admins at Develetech.</a:t>
            </a:r>
          </a:p>
          <a:p>
            <a:r>
              <a:rPr lang="en-US" dirty="0"/>
              <a:t>You'll start by creating user accounts and viewing defaults.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BA4FBE-9F6C-4A22-BC6A-1B5A8788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Creating User Accounts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6440D0-9908-4CBC-A4A1-B1E63EE2F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85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94AA6B-45EA-4F3C-B062-EDFC60EA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chage</a:t>
            </a:r>
            <a:r>
              <a:rPr lang="en-US" dirty="0"/>
              <a:t>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2385B-0C25-42EF-9665-2EB3A8F32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0998D-9BCC-445D-9F87-2B68079A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"Change age"</a:t>
            </a:r>
          </a:p>
          <a:p>
            <a:r>
              <a:rPr lang="en-US" dirty="0"/>
              <a:t>Controls password expiration, warnings, inactive days, etc.</a:t>
            </a:r>
          </a:p>
        </p:txBody>
      </p:sp>
      <p:graphicFrame>
        <p:nvGraphicFramePr>
          <p:cNvPr id="7" name="Group 23">
            <a:extLst>
              <a:ext uri="{FF2B5EF4-FFF2-40B4-BE49-F238E27FC236}">
                <a16:creationId xmlns:a16="http://schemas.microsoft.com/office/drawing/2014/main" id="{26B29C96-12E0-471C-8456-59302755C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488633"/>
              </p:ext>
            </p:extLst>
          </p:nvPr>
        </p:nvGraphicFramePr>
        <p:xfrm>
          <a:off x="950209" y="2056686"/>
          <a:ext cx="7239001" cy="2377440"/>
        </p:xfrm>
        <a:graphic>
          <a:graphicData uri="http://schemas.openxmlformats.org/drawingml/2006/table">
            <a:tbl>
              <a:tblPr/>
              <a:tblGrid>
                <a:gridCol w="125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8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7281">
                  <a:extLst>
                    <a:ext uri="{9D8B030D-6E8A-4147-A177-3AD203B41FA5}">
                      <a16:colId xmlns:a16="http://schemas.microsoft.com/office/drawing/2014/main" val="3899545938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Example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-E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Sets account expiration at date/time.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chage -E 2022/12/31 user1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Lists password aging info.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chage -l user1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Sets max days password is valid for.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chage -M 90 user1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Sets minimum days until password can be changed.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chage -m 1 user1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1126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-W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Sets number of days before expiration user will be warned.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chage -W 5 user1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478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2290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B603-2AE2-41CB-ADBC-08D791A80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usermod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EC1DD-F471-459C-827D-AD45F783D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DE23D-98E0-4426-B881-7C937919B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Modifies settings for regular users.</a:t>
            </a:r>
          </a:p>
          <a:p>
            <a:r>
              <a:rPr lang="en-US" dirty="0"/>
              <a:t>Edits </a:t>
            </a:r>
            <a:r>
              <a:rPr lang="en-US" dirty="0">
                <a:latin typeface="Cutive Mono" panose="020B0604020202020204" charset="0"/>
              </a:rPr>
              <a:t>/etc/passwd</a:t>
            </a:r>
            <a:r>
              <a:rPr lang="en-US" dirty="0"/>
              <a:t> file.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CD908B72-FD4C-4B5D-957F-A56BF4B0B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497176"/>
              </p:ext>
            </p:extLst>
          </p:nvPr>
        </p:nvGraphicFramePr>
        <p:xfrm>
          <a:off x="950209" y="2242913"/>
          <a:ext cx="7239001" cy="1920240"/>
        </p:xfrm>
        <a:graphic>
          <a:graphicData uri="http://schemas.openxmlformats.org/drawingml/2006/table">
            <a:tbl>
              <a:tblPr/>
              <a:tblGrid>
                <a:gridCol w="125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2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757">
                  <a:extLst>
                    <a:ext uri="{9D8B030D-6E8A-4147-A177-3AD203B41FA5}">
                      <a16:colId xmlns:a16="http://schemas.microsoft.com/office/drawing/2014/main" val="3899545938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Example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-c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Sets comment field.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usermod -c "User One" user1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Sets account expiration date.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usermod –e 2020/12/31 user1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-aG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Adds user to group, keeping them in existing groups.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usermod –aG sales-group user1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Changes user's login name.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usermod –l user99 user1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112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244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C5C9-A87C-417B-95EF-61BDAC2A7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 User Login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E2D15-D902-414A-9EA9-D67AA2A30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BE026-A36C-400B-950A-3A8BD09C1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Locking account renders it unusable.</a:t>
            </a:r>
          </a:p>
          <a:p>
            <a:pPr lvl="1"/>
            <a:r>
              <a:rPr lang="en-US" dirty="0"/>
              <a:t>Still exists.</a:t>
            </a:r>
          </a:p>
          <a:p>
            <a:pPr lvl="1"/>
            <a:r>
              <a:rPr lang="en-US" dirty="0"/>
              <a:t>Can be unlocked when needed.</a:t>
            </a:r>
          </a:p>
          <a:p>
            <a:r>
              <a:rPr lang="en-US" dirty="0"/>
              <a:t>Lock: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passwd -l {user name}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usermod -L {user name}</a:t>
            </a:r>
          </a:p>
          <a:p>
            <a:r>
              <a:rPr lang="en-US" dirty="0"/>
              <a:t>Unlock: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passwd -u {user name}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usermod -U {user name}</a:t>
            </a:r>
          </a:p>
        </p:txBody>
      </p:sp>
    </p:spTree>
    <p:extLst>
      <p:ext uri="{BB962C8B-B14F-4D97-AF65-F5344CB8AC3E}">
        <p14:creationId xmlns:p14="http://schemas.microsoft.com/office/powerpoint/2010/main" val="2307974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2EE7F-3377-4078-AA8D-FBF7BF932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want to ensure accounts you created exist.</a:t>
            </a:r>
          </a:p>
          <a:p>
            <a:r>
              <a:rPr lang="en-US" dirty="0"/>
              <a:t>You'll set password requirements.</a:t>
            </a:r>
          </a:p>
          <a:p>
            <a:r>
              <a:rPr lang="en-US" dirty="0"/>
              <a:t>You'll investigate expiration/locking functionality.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D6EBAB-B8D7-49AA-B9FB-E915C140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Modifying User Accounts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115284-9366-4978-8260-93FAF3267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6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BD000F-BD02-4CB2-AB64-7EEFDB08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userdel</a:t>
            </a:r>
            <a:r>
              <a:rPr lang="en-US" dirty="0"/>
              <a:t>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5C4A3-13C8-40DF-A54E-A1D287450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D6B248-C2E0-4AFB-8ADD-3F127AA60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Deletes user accounts.</a:t>
            </a:r>
          </a:p>
          <a:p>
            <a:r>
              <a:rPr lang="en-US" dirty="0"/>
              <a:t>Doesn't delete home directory unless you use </a:t>
            </a:r>
            <a:r>
              <a:rPr lang="en-US" dirty="0">
                <a:latin typeface="Cutive Mono" panose="020B0604020202020204" charset="0"/>
              </a:rPr>
              <a:t>-r</a:t>
            </a:r>
            <a:r>
              <a:rPr lang="en-US" dirty="0"/>
              <a:t> option.</a:t>
            </a:r>
          </a:p>
          <a:p>
            <a:r>
              <a:rPr lang="en-US" dirty="0"/>
              <a:t>Removes references to account.</a:t>
            </a:r>
          </a:p>
          <a:p>
            <a:r>
              <a:rPr lang="en-US" dirty="0"/>
              <a:t>Use caution before deleting accounts.</a:t>
            </a:r>
          </a:p>
        </p:txBody>
      </p:sp>
    </p:spTree>
    <p:extLst>
      <p:ext uri="{BB962C8B-B14F-4D97-AF65-F5344CB8AC3E}">
        <p14:creationId xmlns:p14="http://schemas.microsoft.com/office/powerpoint/2010/main" val="1307612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656DD2-3B53-49F6-92C1-32980F280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Creating, Modifying, and Deleting Users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C43E79-F8B8-437A-966D-CE3B98813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540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EF66D3-E0AC-4177-A687-947FAAC45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user account lifecycle is to delete accounts no longer needed.</a:t>
            </a:r>
          </a:p>
          <a:p>
            <a:r>
              <a:rPr lang="en-US" dirty="0"/>
              <a:t>You'll delete a test account.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FCF527-E327-4D60-8F13-07667BF6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Deleting a User Account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831150-7F1E-4C21-B638-6CD9E9624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2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69CF-1047-413F-97ED-E21FA6037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User Accounts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C451D-3E77-4388-A377-53318356F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3339B99-2325-419C-9CDA-88E595230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 user</a:t>
            </a:r>
          </a:p>
          <a:p>
            <a:pPr lvl="1"/>
            <a:r>
              <a:rPr lang="en-US" dirty="0"/>
              <a:t>Plays role of local admin.</a:t>
            </a:r>
          </a:p>
          <a:p>
            <a:pPr lvl="1"/>
            <a:r>
              <a:rPr lang="en-US" dirty="0"/>
              <a:t>Provides security context for apps and commands.</a:t>
            </a:r>
          </a:p>
          <a:p>
            <a:pPr lvl="1"/>
            <a:r>
              <a:rPr lang="en-US" dirty="0"/>
              <a:t>More powerful than local admin in Windows.</a:t>
            </a:r>
          </a:p>
          <a:p>
            <a:r>
              <a:rPr lang="en-US" dirty="0"/>
              <a:t>Standard user</a:t>
            </a:r>
          </a:p>
          <a:p>
            <a:pPr lvl="1"/>
            <a:r>
              <a:rPr lang="en-US" dirty="0"/>
              <a:t>Represents regular human user.</a:t>
            </a:r>
          </a:p>
          <a:p>
            <a:pPr lvl="1"/>
            <a:r>
              <a:rPr lang="en-US" dirty="0"/>
              <a:t>Most tasks only require standard user privileges.</a:t>
            </a:r>
          </a:p>
          <a:p>
            <a:pPr lvl="1"/>
            <a:r>
              <a:rPr lang="en-US" dirty="0"/>
              <a:t>Can also be configured to assume root privileges when needed.</a:t>
            </a:r>
          </a:p>
          <a:p>
            <a:r>
              <a:rPr lang="en-US" dirty="0"/>
              <a:t>Service user</a:t>
            </a:r>
          </a:p>
          <a:p>
            <a:pPr lvl="1"/>
            <a:r>
              <a:rPr lang="en-US" dirty="0"/>
              <a:t>Represents apps that consume system resources.</a:t>
            </a:r>
          </a:p>
          <a:p>
            <a:pPr lvl="1"/>
            <a:r>
              <a:rPr lang="en-US" dirty="0"/>
              <a:t>Disabled for regular log on.</a:t>
            </a:r>
          </a:p>
          <a:p>
            <a:pPr lvl="1"/>
            <a:r>
              <a:rPr lang="en-US" dirty="0"/>
              <a:t>Usually owns configuration files and/or executables.</a:t>
            </a:r>
          </a:p>
        </p:txBody>
      </p:sp>
    </p:spTree>
    <p:extLst>
      <p:ext uri="{BB962C8B-B14F-4D97-AF65-F5344CB8AC3E}">
        <p14:creationId xmlns:p14="http://schemas.microsoft.com/office/powerpoint/2010/main" val="3444340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617D87-F33E-4119-A146-DD29680B2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Accounts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1923C3-82DA-4905-B0D1-76A7D87855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Access control objects that contains multiple users with similar security requirements.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D561E-817A-4F74-A9AC-7A10010BA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7B79A-08B1-490D-9E57-C9CC04B85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Simplify admin tasks.</a:t>
            </a:r>
          </a:p>
          <a:p>
            <a:pPr lvl="1"/>
            <a:r>
              <a:rPr lang="en-US" dirty="0"/>
              <a:t>Multiple users can be granted permissions.</a:t>
            </a:r>
          </a:p>
          <a:p>
            <a:r>
              <a:rPr lang="en-US" dirty="0"/>
              <a:t>Represented by GID.</a:t>
            </a:r>
          </a:p>
          <a:p>
            <a:r>
              <a:rPr lang="en-US" dirty="0"/>
              <a:t>User can be member of multiple groups.</a:t>
            </a:r>
          </a:p>
        </p:txBody>
      </p:sp>
    </p:spTree>
    <p:extLst>
      <p:ext uri="{BB962C8B-B14F-4D97-AF65-F5344CB8AC3E}">
        <p14:creationId xmlns:p14="http://schemas.microsoft.com/office/powerpoint/2010/main" val="3341288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75AC-2154-4477-B1CD-C8DA91E44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/etc/group</a:t>
            </a:r>
            <a:r>
              <a:rPr lang="en-US" dirty="0"/>
              <a:t> File (Slide 1 of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3F660-FDFC-4687-BED3-1C20574C6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A1B661-CFB2-4EB1-9FF9-466C60955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Storage location for groups.</a:t>
            </a:r>
          </a:p>
          <a:p>
            <a:r>
              <a:rPr lang="en-US" dirty="0"/>
              <a:t>Commonly referenced for group info.</a:t>
            </a:r>
          </a:p>
          <a:p>
            <a:r>
              <a:rPr lang="en-US" dirty="0"/>
              <a:t>Don't manually edit file; use group commands.</a:t>
            </a:r>
          </a:p>
          <a:p>
            <a:r>
              <a:rPr lang="en-US" dirty="0"/>
              <a:t>Contains four fields separated by colons.</a:t>
            </a:r>
          </a:p>
        </p:txBody>
      </p:sp>
    </p:spTree>
    <p:extLst>
      <p:ext uri="{BB962C8B-B14F-4D97-AF65-F5344CB8AC3E}">
        <p14:creationId xmlns:p14="http://schemas.microsoft.com/office/powerpoint/2010/main" val="2863945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926B34-8D19-40ED-A33B-531268B8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/etc/group</a:t>
            </a:r>
            <a:r>
              <a:rPr lang="en-US" dirty="0"/>
              <a:t> File (Slide 2 of 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E6D61F-A69D-4D18-9B29-A8B0EA2A7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F2FF9-6D71-4CBC-A93F-505595E0D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46" y="946783"/>
            <a:ext cx="6699909" cy="369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28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75AC-2154-4477-B1CD-C8DA91E44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/etc/group</a:t>
            </a:r>
            <a:r>
              <a:rPr lang="en-US" dirty="0"/>
              <a:t> File (Slide 3 of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3F660-FDFC-4687-BED3-1C20574C6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7" name="Group 23">
            <a:extLst>
              <a:ext uri="{FF2B5EF4-FFF2-40B4-BE49-F238E27FC236}">
                <a16:creationId xmlns:a16="http://schemas.microsoft.com/office/drawing/2014/main" id="{232EF4A6-A9E6-45FF-BFFA-8B66C56FD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02589"/>
              </p:ext>
            </p:extLst>
          </p:nvPr>
        </p:nvGraphicFramePr>
        <p:xfrm>
          <a:off x="1483467" y="1663700"/>
          <a:ext cx="6172485" cy="1972480"/>
        </p:xfrm>
        <a:graphic>
          <a:graphicData uri="http://schemas.openxmlformats.org/drawingml/2006/table">
            <a:tbl>
              <a:tblPr/>
              <a:tblGrid>
                <a:gridCol w="1821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0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Field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Group 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User-friendly name of group.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Password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Password required to enter group.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Group 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GID by which system references group.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Group list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List of all group members.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582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471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7F99-9DD2-46AB-AA72-A56AD6937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groupadd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A55268-77CB-4852-9A62-D21B67058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0509B-DEEC-4639-B405-644211B5D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groups.</a:t>
            </a:r>
          </a:p>
          <a:p>
            <a:r>
              <a:rPr lang="en-US" dirty="0"/>
              <a:t>Group has no members/password by default.</a:t>
            </a:r>
          </a:p>
          <a:p>
            <a:r>
              <a:rPr lang="en-US" dirty="0"/>
              <a:t>Specify GID with </a:t>
            </a:r>
            <a:r>
              <a:rPr lang="en-US" dirty="0">
                <a:latin typeface="Cutive Mono" panose="020B0604020202020204" charset="0"/>
              </a:rPr>
              <a:t>-g</a:t>
            </a:r>
            <a:r>
              <a:rPr lang="en-US" dirty="0"/>
              <a:t> option.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6D001638-68DF-4348-90D9-2C4171F86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133146"/>
              </p:ext>
            </p:extLst>
          </p:nvPr>
        </p:nvGraphicFramePr>
        <p:xfrm>
          <a:off x="1401536" y="2359881"/>
          <a:ext cx="6340928" cy="1645920"/>
        </p:xfrm>
        <a:graphic>
          <a:graphicData uri="http://schemas.openxmlformats.org/drawingml/2006/table">
            <a:tbl>
              <a:tblPr/>
              <a:tblGrid>
                <a:gridCol w="1097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7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704">
                  <a:extLst>
                    <a:ext uri="{9D8B030D-6E8A-4147-A177-3AD203B41FA5}">
                      <a16:colId xmlns:a16="http://schemas.microsoft.com/office/drawing/2014/main" val="3899545938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Example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-g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Assign a group ID.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groupadd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 –g 123 sales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Exit with success if group already exists.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groupadd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 –f sales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Allow group creation with non-unique ID.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groupadd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 –o –g 123 sales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038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522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98F0-E33D-43B1-B473-C6215729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groupmod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C0013-5EA1-4D18-ACB6-D282D9E86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36697-7800-40C1-8B88-59BA395F9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group's attributes.</a:t>
            </a:r>
          </a:p>
          <a:p>
            <a:r>
              <a:rPr lang="en-US" dirty="0"/>
              <a:t>Edits </a:t>
            </a:r>
            <a:r>
              <a:rPr lang="en-US" dirty="0">
                <a:latin typeface="Cutive Mono" panose="020B0604020202020204" charset="0"/>
              </a:rPr>
              <a:t>/etc/group</a:t>
            </a:r>
            <a:r>
              <a:rPr lang="en-US" dirty="0"/>
              <a:t> file.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EE2757AF-2EB3-4BBE-8328-EA6BCA8C2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809687"/>
              </p:ext>
            </p:extLst>
          </p:nvPr>
        </p:nvGraphicFramePr>
        <p:xfrm>
          <a:off x="1399246" y="2215502"/>
          <a:ext cx="6340928" cy="1097280"/>
        </p:xfrm>
        <a:graphic>
          <a:graphicData uri="http://schemas.openxmlformats.org/drawingml/2006/table">
            <a:tbl>
              <a:tblPr/>
              <a:tblGrid>
                <a:gridCol w="1097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7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704">
                  <a:extLst>
                    <a:ext uri="{9D8B030D-6E8A-4147-A177-3AD203B41FA5}">
                      <a16:colId xmlns:a16="http://schemas.microsoft.com/office/drawing/2014/main" val="3899545938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Example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-g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Change group ID.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groupmod –g 123 sales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Rename group.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groupmod –n newsales sales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8524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67050-9F3C-4E0B-B650-E6CBF7A54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groupdel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713EC3-60F0-4814-8EC2-2AB4FEE2E5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2700F-C9DE-49FF-9A54-59B7E2BE1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Deletes groups from </a:t>
            </a:r>
            <a:r>
              <a:rPr lang="en-US" dirty="0">
                <a:latin typeface="Cutive Mono" panose="020B0604020202020204" charset="0"/>
              </a:rPr>
              <a:t>/etc/group</a:t>
            </a:r>
            <a:r>
              <a:rPr lang="en-US" dirty="0"/>
              <a:t> file.</a:t>
            </a:r>
          </a:p>
          <a:p>
            <a:r>
              <a:rPr lang="en-US" dirty="0"/>
              <a:t>Doesn't delete users.</a:t>
            </a:r>
          </a:p>
          <a:p>
            <a:r>
              <a:rPr lang="en-US" dirty="0"/>
              <a:t>Exercise caution when deleting groups.</a:t>
            </a:r>
          </a:p>
        </p:txBody>
      </p:sp>
    </p:spTree>
    <p:extLst>
      <p:ext uri="{BB962C8B-B14F-4D97-AF65-F5344CB8AC3E}">
        <p14:creationId xmlns:p14="http://schemas.microsoft.com/office/powerpoint/2010/main" val="749065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EEDC0-FB09-4A4C-BA43-1F20F4EDF4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Creating, Modifying, and Deleting Groups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47D867-FDDE-4329-BC00-6BED865FD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05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2E9AD8-08C8-43B7-85A2-24348C750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group users together to make management easier.</a:t>
            </a:r>
          </a:p>
          <a:p>
            <a:pPr lvl="1"/>
            <a:r>
              <a:rPr lang="en-US" dirty="0"/>
              <a:t>Groups will correspond to different departments.</a:t>
            </a:r>
          </a:p>
          <a:p>
            <a:r>
              <a:rPr lang="en-US" dirty="0"/>
              <a:t>You'll need to rename Graphics group to fit naming scheme.</a:t>
            </a:r>
          </a:p>
          <a:p>
            <a:r>
              <a:rPr lang="en-US" dirty="0"/>
              <a:t>You'll add users to groups.</a:t>
            </a:r>
          </a:p>
          <a:p>
            <a:r>
              <a:rPr lang="en-US" dirty="0"/>
              <a:t>You'll finish by deleting a group.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EDDC68-BB0E-4B49-A11E-A1B31225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Creating, Modifying, and Deleting Groups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91628B-3CC5-4118-A8A6-8797A89C3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10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CF2B10-D292-4B5B-A42E-A5CC590C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 Querying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A1D0D-EB01-4BD8-80B1-CEFA20BA6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3F6806-FB2C-4A12-8ED5-4B9502DA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Admins may need to gather identity info.</a:t>
            </a:r>
          </a:p>
          <a:p>
            <a:r>
              <a:rPr lang="en-US" dirty="0"/>
              <a:t>Several commands can report user/group info.</a:t>
            </a:r>
          </a:p>
          <a:p>
            <a:r>
              <a:rPr lang="en-US" dirty="0"/>
              <a:t>Useful for troubleshooting problems.</a:t>
            </a:r>
          </a:p>
          <a:p>
            <a:r>
              <a:rPr lang="en-US" dirty="0"/>
              <a:t>Useful for verifying accounts logged in.</a:t>
            </a:r>
          </a:p>
        </p:txBody>
      </p:sp>
    </p:spTree>
    <p:extLst>
      <p:ext uri="{BB962C8B-B14F-4D97-AF65-F5344CB8AC3E}">
        <p14:creationId xmlns:p14="http://schemas.microsoft.com/office/powerpoint/2010/main" val="2312586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B06A-2645-49B4-B2CD-ABCB84AFD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Superuser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564E63-1F4A-4E76-86BE-9B9355D37B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local administrative account on a Linux system, typically named root.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5B9773-F507-40D0-8930-9400DE34C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C10222-AB77-4F74-AE02-1F99FD19C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manage users, configure devices, etc.</a:t>
            </a:r>
          </a:p>
          <a:p>
            <a:r>
              <a:rPr lang="en-US" dirty="0"/>
              <a:t>System runs services as root.</a:t>
            </a:r>
          </a:p>
          <a:p>
            <a:r>
              <a:rPr lang="en-US" dirty="0"/>
              <a:t>May run potentially destructive commands.</a:t>
            </a:r>
          </a:p>
          <a:p>
            <a:r>
              <a:rPr lang="en-US" dirty="0"/>
              <a:t>Best practice is to not log on as root.</a:t>
            </a:r>
          </a:p>
          <a:p>
            <a:pPr lvl="1"/>
            <a:r>
              <a:rPr lang="en-US" dirty="0"/>
              <a:t>Elevate privileges from non-privileged account when necessary.</a:t>
            </a:r>
          </a:p>
        </p:txBody>
      </p:sp>
    </p:spTree>
    <p:extLst>
      <p:ext uri="{BB962C8B-B14F-4D97-AF65-F5344CB8AC3E}">
        <p14:creationId xmlns:p14="http://schemas.microsoft.com/office/powerpoint/2010/main" val="1345860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3809-45F1-4B46-8AF6-B7BDB5BA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whoami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9461D-ECCC-43F3-BCDF-7984ABD9E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23C15-8E39-4115-A562-5AF23ED2D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Displays user name you're currently logged in as.</a:t>
            </a:r>
          </a:p>
          <a:p>
            <a:r>
              <a:rPr lang="en-US" dirty="0"/>
              <a:t>You may need to switch users.</a:t>
            </a:r>
          </a:p>
          <a:p>
            <a:pPr lvl="1"/>
            <a:r>
              <a:rPr lang="en-US" dirty="0"/>
              <a:t>Not sure which one you're using at a given time.</a:t>
            </a:r>
          </a:p>
          <a:p>
            <a:r>
              <a:rPr lang="en-US" dirty="0"/>
              <a:t>Can also verify user name.</a:t>
            </a:r>
          </a:p>
        </p:txBody>
      </p:sp>
    </p:spTree>
    <p:extLst>
      <p:ext uri="{BB962C8B-B14F-4D97-AF65-F5344CB8AC3E}">
        <p14:creationId xmlns:p14="http://schemas.microsoft.com/office/powerpoint/2010/main" val="2328125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470900-679E-4D54-9224-6C186CDC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whoami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95448A-872B-4263-AB60-AFB742E83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4A7AA-C597-4FA0-B713-2EB9D2781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39" y="1026252"/>
            <a:ext cx="7485323" cy="339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42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D7ED-0D48-4572-B894-9996EE34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who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EE15B4-5E83-4DA5-AB4C-80EC190D4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B308E-8AD1-438C-A954-D5FA9B005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Determines details of users currently logged in.</a:t>
            </a:r>
          </a:p>
          <a:p>
            <a:r>
              <a:rPr lang="en-US" dirty="0"/>
              <a:t>Includes:</a:t>
            </a:r>
          </a:p>
          <a:p>
            <a:pPr lvl="1"/>
            <a:r>
              <a:rPr lang="en-US" dirty="0"/>
              <a:t>User name.</a:t>
            </a:r>
          </a:p>
          <a:p>
            <a:pPr lvl="1"/>
            <a:r>
              <a:rPr lang="en-US" dirty="0"/>
              <a:t>System user is connected to.</a:t>
            </a:r>
          </a:p>
          <a:p>
            <a:pPr lvl="1"/>
            <a:r>
              <a:rPr lang="en-US" dirty="0"/>
              <a:t>Date/time connected since.</a:t>
            </a:r>
          </a:p>
        </p:txBody>
      </p:sp>
    </p:spTree>
    <p:extLst>
      <p:ext uri="{BB962C8B-B14F-4D97-AF65-F5344CB8AC3E}">
        <p14:creationId xmlns:p14="http://schemas.microsoft.com/office/powerpoint/2010/main" val="3432076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C139C5-6880-483F-855B-A804F37B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who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3F9E94-3223-49E5-A638-B402F0A26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21AC14-2F61-4B75-A63A-6E73B978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46" y="724199"/>
            <a:ext cx="6699909" cy="369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3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01CF-5F1F-4BC5-B672-E4AA7ACE2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w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442E7-90CA-4713-9615-053DD33BE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4D38D-2C80-40D7-BDB4-4FFDE7F2C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Displays details of logged in users and transactions.</a:t>
            </a:r>
          </a:p>
          <a:p>
            <a:r>
              <a:rPr lang="en-US" dirty="0"/>
              <a:t>First line displays status of system.</a:t>
            </a:r>
          </a:p>
          <a:p>
            <a:r>
              <a:rPr lang="en-US" dirty="0"/>
              <a:t>Second line displays table.</a:t>
            </a:r>
          </a:p>
          <a:p>
            <a:pPr lvl="1"/>
            <a:r>
              <a:rPr lang="en-US" dirty="0"/>
              <a:t>First column: users logged in.</a:t>
            </a:r>
          </a:p>
          <a:p>
            <a:pPr lvl="1"/>
            <a:r>
              <a:rPr lang="en-US" dirty="0"/>
              <a:t>Last column: current activities of users.</a:t>
            </a:r>
          </a:p>
          <a:p>
            <a:pPr lvl="1"/>
            <a:r>
              <a:rPr lang="en-US" dirty="0"/>
              <a:t>Other columns: various attributes of users.</a:t>
            </a:r>
          </a:p>
        </p:txBody>
      </p:sp>
    </p:spTree>
    <p:extLst>
      <p:ext uri="{BB962C8B-B14F-4D97-AF65-F5344CB8AC3E}">
        <p14:creationId xmlns:p14="http://schemas.microsoft.com/office/powerpoint/2010/main" val="3493532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4025FE-5809-4129-87C9-203038B5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w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9D82C3-E950-4083-9406-24C4B5804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97973-44AD-468D-9938-CD3EC09C1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46" y="647496"/>
            <a:ext cx="6699909" cy="369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4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08A-7F58-4834-8432-84D1D9B05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last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B8045C-E707-4DDC-A399-1CF7D691A6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8E75A-2C19-4335-94DE-157D3A11C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Displays history of user login/logout.</a:t>
            </a:r>
          </a:p>
          <a:p>
            <a:r>
              <a:rPr lang="en-US" dirty="0"/>
              <a:t>Options enable filtering of users by terminal.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last 1</a:t>
            </a:r>
            <a:r>
              <a:rPr lang="en-US" dirty="0"/>
              <a:t> filters results by users on first terminal.</a:t>
            </a:r>
          </a:p>
          <a:p>
            <a:r>
              <a:rPr lang="en-US" dirty="0"/>
              <a:t>Retrieves info from </a:t>
            </a:r>
            <a:r>
              <a:rPr lang="en-US" dirty="0">
                <a:latin typeface="Cutive Mono" panose="020B0604020202020204" charset="0"/>
              </a:rPr>
              <a:t>/var/log/wtmp</a:t>
            </a:r>
            <a:r>
              <a:rPr lang="en-US" dirty="0"/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518157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3FDB99-80C2-4129-99E6-2B06E074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last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277B0E-2458-4B63-A522-F2E4C7BAD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9752A-A4CC-459A-8EC3-2BFC503C7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26" y="916749"/>
            <a:ext cx="7281348" cy="35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66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FD83-5A30-49FB-8998-90E6650DF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id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3B984-6B96-4E24-A3AC-9833D7518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C8AC2-FA31-4D24-847E-4F7005983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Displays UID/GID.</a:t>
            </a:r>
          </a:p>
          <a:p>
            <a:r>
              <a:rPr lang="en-US" dirty="0"/>
              <a:t>Without options, displays info about logged in user.</a:t>
            </a:r>
          </a:p>
          <a:p>
            <a:r>
              <a:rPr lang="en-US" dirty="0"/>
              <a:t>You can specify user name to display info about that user.</a:t>
            </a:r>
          </a:p>
        </p:txBody>
      </p:sp>
    </p:spTree>
    <p:extLst>
      <p:ext uri="{BB962C8B-B14F-4D97-AF65-F5344CB8AC3E}">
        <p14:creationId xmlns:p14="http://schemas.microsoft.com/office/powerpoint/2010/main" val="2360941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FF1091-C846-4201-B89B-68599B63F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id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037192-8AA5-4330-A7B1-1B3B65D34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1397F-4BB6-4985-89EC-F1E1C4F19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26" y="953018"/>
            <a:ext cx="7281348" cy="35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73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CB767-5F7E-44FA-A73E-017A639AF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Least Privilege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0E349-0F80-4D71-A55E-3E41896B3B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best practice that states that users should have as much access as is required to do their job, but no more than that.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137E0-B20A-44DD-A0B7-F837487B5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F4875E-2560-4BAC-AFA0-6003B4E02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User needs to read but not write to a file.</a:t>
            </a:r>
          </a:p>
          <a:p>
            <a:pPr lvl="1"/>
            <a:r>
              <a:rPr lang="en-US" dirty="0"/>
              <a:t>Only give user read access.</a:t>
            </a:r>
          </a:p>
          <a:p>
            <a:r>
              <a:rPr lang="en-US" dirty="0"/>
              <a:t>Example: User needs to restart but not reconfigure.</a:t>
            </a:r>
          </a:p>
          <a:p>
            <a:pPr lvl="1"/>
            <a:r>
              <a:rPr lang="en-US" dirty="0"/>
              <a:t>Only give user restart privileges.</a:t>
            </a:r>
          </a:p>
          <a:p>
            <a:r>
              <a:rPr lang="en-US" dirty="0"/>
              <a:t>Easier to give more access than take away existing access.</a:t>
            </a:r>
          </a:p>
          <a:p>
            <a:r>
              <a:rPr lang="en-US" dirty="0"/>
              <a:t>Enhances security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39451884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E7910-A906-4F62-8D7D-E9FC9EE3C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Querying Users and Groups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475EC5-8578-455B-BAE3-B1DA17930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2577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66AB19-0617-4E58-972A-A1C49314B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ways of gathering user/group info and logged in users.</a:t>
            </a:r>
          </a:p>
          <a:p>
            <a:r>
              <a:rPr lang="en-US" dirty="0"/>
              <a:t>You'll explore methods to answer any support questions.</a:t>
            </a:r>
          </a:p>
          <a:p>
            <a:r>
              <a:rPr lang="en-US" dirty="0"/>
              <a:t>Develetech policy requires log file of user logins.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DDCEDC-4B81-48AD-838E-E1B465C7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Querying Users and Groups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F1EC93-957B-4B49-9B51-9AC3E08FD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098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EE7567-B492-459C-9801-8832C3908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Profiles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C08DC-9F1A-4FC7-B216-861468244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8FE5AB-A60D-40D1-9F16-9F7632962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 users have habits and preferences for working with Linux.</a:t>
            </a:r>
          </a:p>
          <a:p>
            <a:r>
              <a:rPr lang="en-US" dirty="0"/>
              <a:t>Profile file configurations exist to customize experience.</a:t>
            </a:r>
          </a:p>
          <a:p>
            <a:r>
              <a:rPr lang="en-US" dirty="0"/>
              <a:t>Initial profile is created when account is created.</a:t>
            </a:r>
          </a:p>
          <a:p>
            <a:r>
              <a:rPr lang="en-US" dirty="0"/>
              <a:t>Many files/directories are used to create profile.</a:t>
            </a:r>
          </a:p>
        </p:txBody>
      </p:sp>
    </p:spTree>
    <p:extLst>
      <p:ext uri="{BB962C8B-B14F-4D97-AF65-F5344CB8AC3E}">
        <p14:creationId xmlns:p14="http://schemas.microsoft.com/office/powerpoint/2010/main" val="19737466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7C87F-EC89-4038-9782-87C2F55D0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.bashrc</a:t>
            </a:r>
            <a:r>
              <a:rPr lang="en-US" dirty="0"/>
              <a:t> File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BD0D09-4914-4F59-96C1-EE1040F94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0444C-A24F-4A3D-BB78-CD9313AD8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Enables customization of user's environment.</a:t>
            </a:r>
          </a:p>
          <a:p>
            <a:r>
              <a:rPr lang="en-US" dirty="0"/>
              <a:t>Stored in home directory.</a:t>
            </a:r>
          </a:p>
          <a:p>
            <a:r>
              <a:rPr lang="en-US" dirty="0"/>
              <a:t>Unique to each user.</a:t>
            </a:r>
          </a:p>
          <a:p>
            <a:r>
              <a:rPr lang="en-US" dirty="0"/>
              <a:t>Example: Use of aliases.</a:t>
            </a:r>
          </a:p>
          <a:p>
            <a:pPr lvl="1"/>
            <a:r>
              <a:rPr lang="en-US" dirty="0"/>
              <a:t>Users can specify abbreviated commands for themselves.</a:t>
            </a:r>
          </a:p>
          <a:p>
            <a:pPr lvl="1"/>
            <a:r>
              <a:rPr lang="en-US" dirty="0"/>
              <a:t>Won't impact other users.</a:t>
            </a:r>
          </a:p>
          <a:p>
            <a:r>
              <a:rPr lang="en-US" dirty="0"/>
              <a:t>Example: Environment variables.</a:t>
            </a:r>
          </a:p>
          <a:p>
            <a:r>
              <a:rPr lang="en-US" dirty="0"/>
              <a:t>Example: Customize command prompt.</a:t>
            </a:r>
          </a:p>
        </p:txBody>
      </p:sp>
    </p:spTree>
    <p:extLst>
      <p:ext uri="{BB962C8B-B14F-4D97-AF65-F5344CB8AC3E}">
        <p14:creationId xmlns:p14="http://schemas.microsoft.com/office/powerpoint/2010/main" val="427345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28F84B-DC90-4E96-BBF5-DAD2AE1D1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.bashrc</a:t>
            </a:r>
            <a:r>
              <a:rPr lang="en-US" dirty="0"/>
              <a:t> File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C41B61-0EFE-417E-BA26-79BBCF9A7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973E5-B7D8-4500-8EEE-5FB496CD2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39" y="954542"/>
            <a:ext cx="7287322" cy="352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6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430F-99D1-4C7A-B5FC-419F60E82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.bash_profile</a:t>
            </a:r>
            <a:r>
              <a:rPr lang="en-US" dirty="0"/>
              <a:t> File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47787B-F1D5-4167-854E-8F31572AA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C337C-5F12-488F-8BE8-F336E097E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shell configuration for initial login.</a:t>
            </a:r>
          </a:p>
          <a:p>
            <a:r>
              <a:rPr lang="en-US" dirty="0"/>
              <a:t>Only read with first login.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.bashrc</a:t>
            </a:r>
            <a:r>
              <a:rPr lang="en-US" dirty="0"/>
              <a:t> is read with all logins.</a:t>
            </a:r>
          </a:p>
          <a:p>
            <a:r>
              <a:rPr lang="en-US" dirty="0"/>
              <a:t>Default can be provided through </a:t>
            </a:r>
            <a:r>
              <a:rPr lang="en-US" dirty="0">
                <a:latin typeface="Cutive Mono" panose="020B0604020202020204" charset="0"/>
              </a:rPr>
              <a:t>/etc/skel/</a:t>
            </a:r>
            <a:r>
              <a:rPr lang="en-US" dirty="0"/>
              <a:t> directory.</a:t>
            </a:r>
          </a:p>
        </p:txBody>
      </p:sp>
    </p:spTree>
    <p:extLst>
      <p:ext uri="{BB962C8B-B14F-4D97-AF65-F5344CB8AC3E}">
        <p14:creationId xmlns:p14="http://schemas.microsoft.com/office/powerpoint/2010/main" val="3369921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D37D93-A60B-4C92-A661-2758EA9C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.bash_profile</a:t>
            </a:r>
            <a:r>
              <a:rPr lang="en-US" dirty="0"/>
              <a:t> File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457908-85D9-419C-8377-38ECF19DA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2675A-F803-4F92-8170-F2547CFBD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38" y="1034753"/>
            <a:ext cx="6799724" cy="328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128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DB91-96CA-44A2-B270-14E32070B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User Profiles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FEFF6-C80B-4406-835E-88813F7CA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FEC08-E26A-4AEB-B397-6D3E2CDC1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 may want to define system-wide settings.</a:t>
            </a:r>
          </a:p>
          <a:p>
            <a:r>
              <a:rPr lang="en-US" dirty="0"/>
              <a:t>Admin may want to configure initial settings for users.</a:t>
            </a:r>
          </a:p>
          <a:p>
            <a:r>
              <a:rPr lang="en-US" dirty="0"/>
              <a:t>Following files/directories enable flexible configurations.</a:t>
            </a:r>
          </a:p>
          <a:p>
            <a:pPr lvl="1"/>
            <a:r>
              <a:rPr lang="en-US" dirty="0"/>
              <a:t>Can be later customized by user.</a:t>
            </a:r>
          </a:p>
        </p:txBody>
      </p:sp>
    </p:spTree>
    <p:extLst>
      <p:ext uri="{BB962C8B-B14F-4D97-AF65-F5344CB8AC3E}">
        <p14:creationId xmlns:p14="http://schemas.microsoft.com/office/powerpoint/2010/main" val="36139938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772FE-809B-4692-8353-973F239EA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/etc/skel/</a:t>
            </a:r>
            <a:r>
              <a:rPr lang="en-US" dirty="0"/>
              <a:t> Directory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75FBA-06E1-4036-B935-49F740305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4C513-A1E2-46BA-B0D5-50BD25062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Contents are automatically copied to home directory of new users.</a:t>
            </a:r>
          </a:p>
          <a:p>
            <a:r>
              <a:rPr lang="en-US" dirty="0"/>
              <a:t>Admin can pre-populate directory.</a:t>
            </a:r>
          </a:p>
          <a:p>
            <a:r>
              <a:rPr lang="en-US" dirty="0">
                <a:latin typeface="Cutive Mono" panose="020B0604020202020204" charset="0"/>
              </a:rPr>
              <a:t>useradd</a:t>
            </a:r>
            <a:r>
              <a:rPr lang="en-US" dirty="0"/>
              <a:t> copies contents from directory.</a:t>
            </a:r>
          </a:p>
          <a:p>
            <a:r>
              <a:rPr lang="en-US" dirty="0"/>
              <a:t>Files added after account is created won't be copied.</a:t>
            </a:r>
          </a:p>
        </p:txBody>
      </p:sp>
    </p:spTree>
    <p:extLst>
      <p:ext uri="{BB962C8B-B14F-4D97-AF65-F5344CB8AC3E}">
        <p14:creationId xmlns:p14="http://schemas.microsoft.com/office/powerpoint/2010/main" val="8188693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FC6DF-D45B-41EE-8B3A-6730719E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/etc/profile</a:t>
            </a:r>
            <a:r>
              <a:rPr lang="en-US" dirty="0"/>
              <a:t>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CB199-B60B-4021-96AF-13DADB8AA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9BA66-9677-426C-B98B-6E1FD9433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Provides system-wide environment variables.</a:t>
            </a:r>
          </a:p>
          <a:p>
            <a:r>
              <a:rPr lang="en-US" sz="1600" dirty="0"/>
              <a:t>Configure if settings need to apply to all users.</a:t>
            </a:r>
          </a:p>
          <a:p>
            <a:r>
              <a:rPr lang="en-US" sz="1600" dirty="0"/>
              <a:t>During login process:</a:t>
            </a:r>
          </a:p>
          <a:p>
            <a:pPr lvl="1"/>
            <a:r>
              <a:rPr lang="en-US" sz="1400" dirty="0">
                <a:latin typeface="Cutive Mono" panose="020B0604020202020204" charset="0"/>
              </a:rPr>
              <a:t>/etc/profile</a:t>
            </a:r>
            <a:r>
              <a:rPr lang="en-US" sz="1400" dirty="0"/>
              <a:t> checked first for shell configs.</a:t>
            </a:r>
          </a:p>
          <a:p>
            <a:pPr lvl="1"/>
            <a:r>
              <a:rPr lang="en-US" sz="1400" dirty="0"/>
              <a:t>User customizations then pulled from </a:t>
            </a:r>
            <a:r>
              <a:rPr lang="en-US" sz="1400" dirty="0">
                <a:latin typeface="Cutive Mono" panose="020B0604020202020204" charset="0"/>
              </a:rPr>
              <a:t>.profile</a:t>
            </a:r>
            <a:r>
              <a:rPr lang="en-US" sz="1400" dirty="0"/>
              <a:t> in home directory.</a:t>
            </a:r>
          </a:p>
          <a:p>
            <a:r>
              <a:rPr lang="en-US" sz="1600" dirty="0"/>
              <a:t>Admins can define global shell settings, but still allow user-specific customization.</a:t>
            </a:r>
          </a:p>
        </p:txBody>
      </p:sp>
    </p:spTree>
    <p:extLst>
      <p:ext uri="{BB962C8B-B14F-4D97-AF65-F5344CB8AC3E}">
        <p14:creationId xmlns:p14="http://schemas.microsoft.com/office/powerpoint/2010/main" val="33149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35F256-FF89-4291-B5AD-A9849F99F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su</a:t>
            </a:r>
            <a:r>
              <a:rPr lang="en-US" dirty="0"/>
              <a:t> Command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35E31-62C6-4EF9-9FA7-4377916BC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E43F57-190F-441E-B56A-A966F8865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substitute user/elevate privileges.</a:t>
            </a:r>
          </a:p>
          <a:p>
            <a:r>
              <a:rPr lang="en-US" dirty="0"/>
              <a:t>Without option, switches identity to given user.</a:t>
            </a:r>
          </a:p>
          <a:p>
            <a:pPr lvl="1"/>
            <a:r>
              <a:rPr lang="en-US" dirty="0"/>
              <a:t>Retains original user's profile/variables.</a:t>
            </a:r>
          </a:p>
          <a:p>
            <a:pPr lvl="1"/>
            <a:r>
              <a:rPr lang="en-US" dirty="0"/>
              <a:t>Switched user remains in home directory of original user.</a:t>
            </a:r>
          </a:p>
          <a:p>
            <a:pPr lvl="1"/>
            <a:r>
              <a:rPr lang="en-US" dirty="0"/>
              <a:t>Prompts for password of switched user.</a:t>
            </a:r>
          </a:p>
          <a:p>
            <a:r>
              <a:rPr lang="en-US" dirty="0"/>
              <a:t>With a hyphen, launches new shell for switched user.</a:t>
            </a:r>
          </a:p>
          <a:p>
            <a:pPr lvl="1"/>
            <a:r>
              <a:rPr lang="en-US" dirty="0"/>
              <a:t>Better practice.</a:t>
            </a:r>
          </a:p>
          <a:p>
            <a:pPr lvl="1"/>
            <a:r>
              <a:rPr lang="en-US" dirty="0"/>
              <a:t>Also prompts for password.</a:t>
            </a:r>
          </a:p>
        </p:txBody>
      </p:sp>
    </p:spTree>
    <p:extLst>
      <p:ext uri="{BB962C8B-B14F-4D97-AF65-F5344CB8AC3E}">
        <p14:creationId xmlns:p14="http://schemas.microsoft.com/office/powerpoint/2010/main" val="3100056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3BD6-9929-4580-8258-A669B6A5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/etc/profile.d/</a:t>
            </a:r>
            <a:r>
              <a:rPr lang="en-US" dirty="0"/>
              <a:t> Directory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2414E0-C376-48D4-86D7-046CEC940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4D964-AC39-436A-9ED0-B6FD31F2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Storage location for scripts used to set system-wide variables.</a:t>
            </a:r>
          </a:p>
          <a:p>
            <a:r>
              <a:rPr lang="en-US" dirty="0"/>
              <a:t>Recommended to set variables in scripts here.</a:t>
            </a:r>
          </a:p>
          <a:p>
            <a:pPr lvl="1"/>
            <a:r>
              <a:rPr lang="en-US" dirty="0"/>
              <a:t>Rather than edit </a:t>
            </a:r>
            <a:r>
              <a:rPr lang="en-US" dirty="0">
                <a:latin typeface="Cutive Mono" panose="020B0604020202020204" charset="0"/>
              </a:rPr>
              <a:t>/etc/profile</a:t>
            </a:r>
            <a:r>
              <a:rPr lang="en-US" dirty="0"/>
              <a:t> directly.</a:t>
            </a:r>
          </a:p>
        </p:txBody>
      </p:sp>
    </p:spTree>
    <p:extLst>
      <p:ext uri="{BB962C8B-B14F-4D97-AF65-F5344CB8AC3E}">
        <p14:creationId xmlns:p14="http://schemas.microsoft.com/office/powerpoint/2010/main" val="28837907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5F5E-4D3B-4E02-AFBB-57CFAC58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/etc/bashrc</a:t>
            </a:r>
            <a:r>
              <a:rPr lang="en-US" dirty="0"/>
              <a:t>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C4958A-8FE8-498A-8DDE-F96745366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6A46C-A28E-4E87-AB3E-2CDCEE98F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system-wide Bash settings.</a:t>
            </a:r>
          </a:p>
          <a:p>
            <a:r>
              <a:rPr lang="en-US" dirty="0"/>
              <a:t>Different than </a:t>
            </a:r>
            <a:r>
              <a:rPr lang="en-US" dirty="0">
                <a:latin typeface="Cutive Mono" panose="020B0604020202020204" charset="0"/>
              </a:rPr>
              <a:t>/etc/profile</a:t>
            </a:r>
            <a:r>
              <a:rPr lang="en-US" dirty="0"/>
              <a:t> (used for variables).</a:t>
            </a:r>
          </a:p>
        </p:txBody>
      </p:sp>
    </p:spTree>
    <p:extLst>
      <p:ext uri="{BB962C8B-B14F-4D97-AF65-F5344CB8AC3E}">
        <p14:creationId xmlns:p14="http://schemas.microsoft.com/office/powerpoint/2010/main" val="4194765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A8398-F448-43C1-B24E-2A4F5CE5E3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Account Profiles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45E354-93C2-4C0C-B471-4CCD36468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446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686E0-F40E-4C59-9C2C-9BEFC1AAE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You're concerned that changes may be difficult for users.</a:t>
            </a:r>
          </a:p>
          <a:p>
            <a:r>
              <a:rPr lang="en-US" dirty="0"/>
              <a:t>You need to customize user environments for consistency.</a:t>
            </a:r>
          </a:p>
          <a:p>
            <a:r>
              <a:rPr lang="en-US" dirty="0"/>
              <a:t>You need to place a copy of policies in each new user's home directory.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A8494-C576-4325-AC2E-43286E87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Configuring Account Profiles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7EBF2F-52DF-453B-8F3B-ECD9F252C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934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35D39-7CAB-134B-8E89-D0F1CE1B8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might you design groups in your organization?</a:t>
            </a:r>
          </a:p>
          <a:p>
            <a:r>
              <a:rPr lang="en-US" dirty="0"/>
              <a:t>How might you manage root privileges in your organization?</a:t>
            </a:r>
            <a:endParaRPr lang="en-US" dirty="0">
              <a:solidFill>
                <a:srgbClr val="45545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D8280-5882-AA48-BA86-A9C40DAEB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2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62D883-5E04-460D-A8F2-960F5B02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su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6F48D9-FA29-4AA9-A554-C88263884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3B7A8-FF75-4618-8726-5676B96BC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98" y="785618"/>
            <a:ext cx="6477005" cy="381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46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19A8-4430-48E2-8098-DFA3B939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sudo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E310E3-9765-4275-8FF2-65DA038D6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FB32E-486F-46CA-9FE5-9C8AB2C44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latin typeface="Cutive Mono" panose="020B0604020202020204" charset="0"/>
              </a:rPr>
              <a:t>su - root</a:t>
            </a:r>
            <a:r>
              <a:rPr lang="en-US" dirty="0"/>
              <a:t> is usually more power than necessary.</a:t>
            </a:r>
          </a:p>
          <a:p>
            <a:r>
              <a:rPr lang="en-US" dirty="0">
                <a:latin typeface="Cutive Mono" panose="020B0604020202020204" charset="0"/>
              </a:rPr>
              <a:t>sudo</a:t>
            </a:r>
            <a:r>
              <a:rPr lang="en-US" dirty="0"/>
              <a:t> is used to execute specific commands as root.</a:t>
            </a:r>
          </a:p>
          <a:p>
            <a:r>
              <a:rPr lang="en-US" dirty="0"/>
              <a:t>Delegate access in </a:t>
            </a:r>
            <a:r>
              <a:rPr lang="en-US" dirty="0">
                <a:latin typeface="Cutive Mono" panose="020B0604020202020204" charset="0"/>
              </a:rPr>
              <a:t>/etc/sudoers</a:t>
            </a:r>
            <a:r>
              <a:rPr lang="en-US" dirty="0"/>
              <a:t> file.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visudo</a:t>
            </a:r>
            <a:r>
              <a:rPr lang="en-US" dirty="0"/>
              <a:t> editor.</a:t>
            </a:r>
          </a:p>
          <a:p>
            <a:pPr lvl="1"/>
            <a:r>
              <a:rPr lang="en-US" dirty="0"/>
              <a:t>You can give users permission to run specific commands.</a:t>
            </a:r>
          </a:p>
          <a:p>
            <a:pPr lvl="1"/>
            <a:r>
              <a:rPr lang="en-US" dirty="0"/>
              <a:t>Avoids giving users full admin privileges.</a:t>
            </a:r>
          </a:p>
        </p:txBody>
      </p:sp>
    </p:spTree>
    <p:extLst>
      <p:ext uri="{BB962C8B-B14F-4D97-AF65-F5344CB8AC3E}">
        <p14:creationId xmlns:p14="http://schemas.microsoft.com/office/powerpoint/2010/main" val="1431589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032B-C4FE-40D1-B0DD-C6F42902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sudoedit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ECE224-7D80-4B01-AB38-0D8C1BAFA9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0BE76-9BE3-4221-8145-CFB197975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Simpler and more secure option of editing files with other privileges.</a:t>
            </a:r>
          </a:p>
          <a:p>
            <a:r>
              <a:rPr lang="en-US" dirty="0"/>
              <a:t>User can use preferred text editor to open file.</a:t>
            </a:r>
          </a:p>
          <a:p>
            <a:r>
              <a:rPr lang="en-US" dirty="0"/>
              <a:t>Example entry in </a:t>
            </a:r>
            <a:r>
              <a:rPr lang="en-US" dirty="0">
                <a:latin typeface="Cutive Mono" panose="020B0604020202020204" charset="0"/>
              </a:rPr>
              <a:t>sudoers</a:t>
            </a:r>
            <a:r>
              <a:rPr lang="en-US" dirty="0"/>
              <a:t>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%editors ALL = sudoedit /path/to/file</a:t>
            </a:r>
          </a:p>
          <a:p>
            <a:r>
              <a:rPr lang="en-US" dirty="0"/>
              <a:t>Members of </a:t>
            </a:r>
            <a:r>
              <a:rPr lang="en-US" dirty="0">
                <a:latin typeface="Cutive Mono" panose="020B0604020202020204" charset="0"/>
              </a:rPr>
              <a:t>editors</a:t>
            </a:r>
            <a:r>
              <a:rPr lang="en-US" dirty="0"/>
              <a:t> can enter </a:t>
            </a:r>
            <a:r>
              <a:rPr lang="en-US" dirty="0">
                <a:latin typeface="Cutive Mono" panose="020B0604020202020204" charset="0"/>
              </a:rPr>
              <a:t>sudoedit /path/to/file</a:t>
            </a:r>
          </a:p>
          <a:p>
            <a:r>
              <a:rPr lang="en-US" dirty="0">
                <a:latin typeface="Cutive Mono" panose="020B0604020202020204" charset="0"/>
              </a:rPr>
              <a:t>sudo</a:t>
            </a:r>
            <a:r>
              <a:rPr lang="en-US" dirty="0"/>
              <a:t> is better for running commands, </a:t>
            </a:r>
            <a:r>
              <a:rPr lang="en-US" dirty="0">
                <a:latin typeface="Cutive Mono" panose="020B0604020202020204" charset="0"/>
              </a:rPr>
              <a:t>sudoedit</a:t>
            </a:r>
            <a:r>
              <a:rPr lang="en-US" dirty="0"/>
              <a:t> for files.</a:t>
            </a:r>
          </a:p>
        </p:txBody>
      </p:sp>
    </p:spTree>
    <p:extLst>
      <p:ext uri="{BB962C8B-B14F-4D97-AF65-F5344CB8AC3E}">
        <p14:creationId xmlns:p14="http://schemas.microsoft.com/office/powerpoint/2010/main" val="2980739795"/>
      </p:ext>
    </p:extLst>
  </p:cSld>
  <p:clrMapOvr>
    <a:masterClrMapping/>
  </p:clrMapOvr>
</p:sld>
</file>

<file path=ppt/theme/theme1.xml><?xml version="1.0" encoding="utf-8"?>
<a:theme xmlns:a="http://schemas.openxmlformats.org/drawingml/2006/main" name="2_LO-CompTIA">
  <a:themeElements>
    <a:clrScheme name="CompTI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C9E"/>
      </a:accent1>
      <a:accent2>
        <a:srgbClr val="004D71"/>
      </a:accent2>
      <a:accent3>
        <a:srgbClr val="45545F"/>
      </a:accent3>
      <a:accent4>
        <a:srgbClr val="AFB6BA"/>
      </a:accent4>
      <a:accent5>
        <a:srgbClr val="F26C23"/>
      </a:accent5>
      <a:accent6>
        <a:srgbClr val="B24EC3"/>
      </a:accent6>
      <a:hlink>
        <a:srgbClr val="009DDC"/>
      </a:hlink>
      <a:folHlink>
        <a:srgbClr val="009DDC"/>
      </a:folHlink>
    </a:clrScheme>
    <a:fontScheme name="Open Sans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73B4614-A704-0542-87E6-5897E6E538EB}" vid="{7EAF2078-CBFB-A14D-8A0C-8040B93EE7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AB8BE3257A504EB15FA3D006F5CE14" ma:contentTypeVersion="12" ma:contentTypeDescription="Create a new document." ma:contentTypeScope="" ma:versionID="418cf6fe0ea8ffec7f4bbd14d3bb840a">
  <xsd:schema xmlns:xsd="http://www.w3.org/2001/XMLSchema" xmlns:xs="http://www.w3.org/2001/XMLSchema" xmlns:p="http://schemas.microsoft.com/office/2006/metadata/properties" xmlns:ns2="95a46270-66ec-4bdf-aabc-d78887d51418" xmlns:ns3="315eb565-7267-4a95-9087-2f433ded3c8b" targetNamespace="http://schemas.microsoft.com/office/2006/metadata/properties" ma:root="true" ma:fieldsID="fcf3f344b082f4df2f3eec2af3a5ce44" ns2:_="" ns3:_="">
    <xsd:import namespace="95a46270-66ec-4bdf-aabc-d78887d51418"/>
    <xsd:import namespace="315eb565-7267-4a95-9087-2f433ded3c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a46270-66ec-4bdf-aabc-d78887d514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5eb565-7267-4a95-9087-2f433ded3c8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7E48FBA-6791-44B2-8BD3-55A11A64A728}"/>
</file>

<file path=customXml/itemProps2.xml><?xml version="1.0" encoding="utf-8"?>
<ds:datastoreItem xmlns:ds="http://schemas.openxmlformats.org/officeDocument/2006/customXml" ds:itemID="{562ED2A3-C2B5-46E6-B9C5-ACCC81378F59}"/>
</file>

<file path=customXml/itemProps3.xml><?xml version="1.0" encoding="utf-8"?>
<ds:datastoreItem xmlns:ds="http://schemas.openxmlformats.org/officeDocument/2006/customXml" ds:itemID="{DBE5B9D6-DEAA-4FAC-BA98-90702DFE17C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</TotalTime>
  <Words>2434</Words>
  <Application>Microsoft Office PowerPoint</Application>
  <PresentationFormat>On-screen Show (16:9)</PresentationFormat>
  <Paragraphs>426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Calibri</vt:lpstr>
      <vt:lpstr>Open Sans</vt:lpstr>
      <vt:lpstr>Cutive Mono</vt:lpstr>
      <vt:lpstr>Arial</vt:lpstr>
      <vt:lpstr>Open Sans SemiBold</vt:lpstr>
      <vt:lpstr>2_LO-CompTIA</vt:lpstr>
      <vt:lpstr>Managing Users and Groups</vt:lpstr>
      <vt:lpstr>User Accounts</vt:lpstr>
      <vt:lpstr>Types of User Accounts</vt:lpstr>
      <vt:lpstr>Superuser</vt:lpstr>
      <vt:lpstr>Principle of Least Privilege</vt:lpstr>
      <vt:lpstr>The su Command (Slide 1 of 2)</vt:lpstr>
      <vt:lpstr>The su Command (Slide 2 of 2)</vt:lpstr>
      <vt:lpstr>The sudo Command</vt:lpstr>
      <vt:lpstr>The sudoedit Command</vt:lpstr>
      <vt:lpstr>The visudo Command (Slide 1 of 2)</vt:lpstr>
      <vt:lpstr>The visudo Command (Slide 2 of 2)</vt:lpstr>
      <vt:lpstr>The wheel Group</vt:lpstr>
      <vt:lpstr>PowerPoint Presentation</vt:lpstr>
      <vt:lpstr>Activity: Assuming Superuser Privileges</vt:lpstr>
      <vt:lpstr>The useradd Command</vt:lpstr>
      <vt:lpstr>useradd Command Options</vt:lpstr>
      <vt:lpstr>The passwd Command (Slide 1 of 2)</vt:lpstr>
      <vt:lpstr>The passwd Command (Slide 2 of 2)</vt:lpstr>
      <vt:lpstr>The /etc/passwd File</vt:lpstr>
      <vt:lpstr>The /etc/shadow File (Slide 1 of 2)</vt:lpstr>
      <vt:lpstr>The /etc/shadow File (Slide 2 of 2)</vt:lpstr>
      <vt:lpstr>Activity: Creating User Accounts</vt:lpstr>
      <vt:lpstr>The chage Command</vt:lpstr>
      <vt:lpstr>The usermod Command</vt:lpstr>
      <vt:lpstr>Lock User Login</vt:lpstr>
      <vt:lpstr>Activity: Modifying User Accounts</vt:lpstr>
      <vt:lpstr>The userdel Command</vt:lpstr>
      <vt:lpstr>PowerPoint Presentation</vt:lpstr>
      <vt:lpstr>Activity: Deleting a User Account</vt:lpstr>
      <vt:lpstr>Group Accounts</vt:lpstr>
      <vt:lpstr>The /etc/group File (Slide 1 of 3)</vt:lpstr>
      <vt:lpstr>The /etc/group File (Slide 2 of 3)</vt:lpstr>
      <vt:lpstr>The /etc/group File (Slide 3 of 3)</vt:lpstr>
      <vt:lpstr>The groupadd Command</vt:lpstr>
      <vt:lpstr>The groupmod Command</vt:lpstr>
      <vt:lpstr>The groupdel Command</vt:lpstr>
      <vt:lpstr>PowerPoint Presentation</vt:lpstr>
      <vt:lpstr>Activity: Creating, Modifying, and Deleting Groups</vt:lpstr>
      <vt:lpstr>Account Querying</vt:lpstr>
      <vt:lpstr>The whoami Command (Slide 1 of 2)</vt:lpstr>
      <vt:lpstr>The whoami Command (Slide 2 of 2)</vt:lpstr>
      <vt:lpstr>The who Command (Slide 1 of 2)</vt:lpstr>
      <vt:lpstr>The who Command (Slide 2 of 2)</vt:lpstr>
      <vt:lpstr>The w Command (Slide 1 of 2)</vt:lpstr>
      <vt:lpstr>The w Command (Slide 2 of 2)</vt:lpstr>
      <vt:lpstr>The last Command (Slide 1 of 2)</vt:lpstr>
      <vt:lpstr>The last Command (Slide 2 of 2)</vt:lpstr>
      <vt:lpstr>The id Command (Slide 1 of 2)</vt:lpstr>
      <vt:lpstr>The id Command (Slide 2 of 2)</vt:lpstr>
      <vt:lpstr>PowerPoint Presentation</vt:lpstr>
      <vt:lpstr>Activity: Querying Users and Groups</vt:lpstr>
      <vt:lpstr>User Profiles</vt:lpstr>
      <vt:lpstr>The .bashrc File (Slide 1 of 2)</vt:lpstr>
      <vt:lpstr>The .bashrc File (Slide 2 of 2)</vt:lpstr>
      <vt:lpstr>The .bash_profile File (Slide 1 of 2)</vt:lpstr>
      <vt:lpstr>The .bash_profile File (Slide 2 of 2)</vt:lpstr>
      <vt:lpstr>Global User Profiles</vt:lpstr>
      <vt:lpstr>The /etc/skel/ Directory</vt:lpstr>
      <vt:lpstr>The /etc/profile File</vt:lpstr>
      <vt:lpstr>The /etc/profile.d/ Directory</vt:lpstr>
      <vt:lpstr>The /etc/bashrc File</vt:lpstr>
      <vt:lpstr>PowerPoint Presentation</vt:lpstr>
      <vt:lpstr>Activity: Configuring Account Profiles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Users and Groups</dc:title>
  <dc:subject/>
  <dc:creator>Jason Nufryk</dc:creator>
  <cp:keywords/>
  <dc:description/>
  <cp:lastModifiedBy>Lindsay Bachman</cp:lastModifiedBy>
  <cp:revision>100</cp:revision>
  <dcterms:created xsi:type="dcterms:W3CDTF">2018-09-18T20:27:06Z</dcterms:created>
  <dcterms:modified xsi:type="dcterms:W3CDTF">2019-03-15T16:36:27Z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0x010100F8AB8BE3257A504EB15FA3D006F5CE14</vt:lpwstr>
  </property>
</Properties>
</file>